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9"/>
  </p:notesMasterIdLst>
  <p:sldIdLst>
    <p:sldId id="256" r:id="rId2"/>
    <p:sldId id="257" r:id="rId3"/>
    <p:sldId id="263" r:id="rId4"/>
    <p:sldId id="264" r:id="rId5"/>
    <p:sldId id="262" r:id="rId6"/>
    <p:sldId id="266" r:id="rId7"/>
    <p:sldId id="267" r:id="rId8"/>
    <p:sldId id="269" r:id="rId9"/>
    <p:sldId id="268" r:id="rId10"/>
    <p:sldId id="271" r:id="rId11"/>
    <p:sldId id="272" r:id="rId12"/>
    <p:sldId id="273" r:id="rId13"/>
    <p:sldId id="274" r:id="rId14"/>
    <p:sldId id="275" r:id="rId15"/>
    <p:sldId id="277" r:id="rId16"/>
    <p:sldId id="278" r:id="rId17"/>
    <p:sldId id="280" r:id="rId1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26" autoAdjust="0"/>
  </p:normalViewPr>
  <p:slideViewPr>
    <p:cSldViewPr snapToGrid="0">
      <p:cViewPr varScale="1">
        <p:scale>
          <a:sx n="104" d="100"/>
          <a:sy n="104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4C4AD-41BF-4011-8A97-C768D2FA6751}" type="datetimeFigureOut">
              <a:rPr lang="LID4096" smtClean="0"/>
              <a:t>12/01/2022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0D4C4-D11F-4CA9-9666-93A5BB847ED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527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https://www.starwars.com/video/seismic-charges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0D4C4-D11F-4CA9-9666-93A5BB847ED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575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8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4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7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9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6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vaxI4hK45c?start=50&amp;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ismic Charges | Star Wars: Attack of the Clones | StarWars.com">
            <a:extLst>
              <a:ext uri="{FF2B5EF4-FFF2-40B4-BE49-F238E27FC236}">
                <a16:creationId xmlns:a16="http://schemas.microsoft.com/office/drawing/2014/main" id="{98CC096E-C1C1-60FE-4731-35CBFE6D4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Rectangle 1034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2D8FB-D154-0B58-1C3C-3C26432DE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929" y="1181101"/>
            <a:ext cx="7236143" cy="261091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da-DK" sz="3400" b="1" dirty="0">
                <a:solidFill>
                  <a:srgbClr val="FFFFFF"/>
                </a:solidFill>
              </a:rPr>
            </a:br>
            <a:br>
              <a:rPr lang="da-DK" sz="3400" b="1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Star </a:t>
            </a:r>
            <a:r>
              <a:rPr lang="da-DK" sz="3400" dirty="0" err="1">
                <a:solidFill>
                  <a:srgbClr val="FFFFFF"/>
                </a:solidFill>
              </a:rPr>
              <a:t>wars</a:t>
            </a:r>
            <a:r>
              <a:rPr lang="da-DK" sz="800" dirty="0">
                <a:solidFill>
                  <a:srgbClr val="FFFFFF"/>
                </a:solidFill>
              </a:rPr>
              <a:t> TM</a:t>
            </a:r>
            <a:br>
              <a:rPr lang="da-DK" sz="3400" dirty="0">
                <a:solidFill>
                  <a:srgbClr val="FFFFFF"/>
                </a:solidFill>
              </a:rPr>
            </a:br>
            <a:r>
              <a:rPr lang="da-DK" sz="6700" u="sng" dirty="0" err="1">
                <a:solidFill>
                  <a:srgbClr val="FFFFFF"/>
                </a:solidFill>
              </a:rPr>
              <a:t>seismic</a:t>
            </a:r>
            <a:r>
              <a:rPr lang="da-DK" sz="6700" u="sng" dirty="0">
                <a:solidFill>
                  <a:srgbClr val="FFFFFF"/>
                </a:solidFill>
              </a:rPr>
              <a:t> charge</a:t>
            </a:r>
            <a:br>
              <a:rPr lang="da-DK" sz="3400" u="sng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CGP SHADER MINI-PROJECT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50F0B-CD06-09E3-C50E-ACEA3371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54" y="4901055"/>
            <a:ext cx="5899356" cy="1271142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rgbClr val="FFFFFF"/>
                </a:solidFill>
              </a:rPr>
              <a:t>Tonko Bossen 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Aalborg University, Medialogi 5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2. dec. 2022</a:t>
            </a:r>
          </a:p>
          <a:p>
            <a:pPr algn="ctr"/>
            <a:endParaRPr lang="LID4096">
              <a:solidFill>
                <a:srgbClr val="FFFFFF"/>
              </a:solidFill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48EDB89F-A5D0-E732-B2CA-8EBFC8976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6928" y="-396381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1.45105 1.1574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52" y="5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, light">
            <a:extLst>
              <a:ext uri="{FF2B5EF4-FFF2-40B4-BE49-F238E27FC236}">
                <a16:creationId xmlns:a16="http://schemas.microsoft.com/office/drawing/2014/main" id="{05CF6E02-8DFE-6667-B4A7-D75E5093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92623"/>
            <a:ext cx="4210654" cy="3992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A214F-FE29-0C60-EB25-96953FEA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  <a:endParaRPr lang="en-US" dirty="0"/>
          </a:p>
        </p:txBody>
      </p:sp>
      <p:pic>
        <p:nvPicPr>
          <p:cNvPr id="1026" name="Picture 2" descr="Confluence Mobile - Confluence">
            <a:extLst>
              <a:ext uri="{FF2B5EF4-FFF2-40B4-BE49-F238E27FC236}">
                <a16:creationId xmlns:a16="http://schemas.microsoft.com/office/drawing/2014/main" id="{0EC510EE-A89D-B872-1D41-36D8491DD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8003311" y="3257441"/>
            <a:ext cx="1136071" cy="9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2106 L -0.41666 0.0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-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666 0.00903 L -2.5E-6 0.0210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55" y="6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fluence Mobile - Confluence">
            <a:extLst>
              <a:ext uri="{FF2B5EF4-FFF2-40B4-BE49-F238E27FC236}">
                <a16:creationId xmlns:a16="http://schemas.microsoft.com/office/drawing/2014/main" id="{0EC510EE-A89D-B872-1D41-36D8491DD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8021785" y="3296015"/>
            <a:ext cx="1136071" cy="9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A214F-FE29-0C60-EB25-96953FEA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  <a:endParaRPr lang="en-US" dirty="0"/>
          </a:p>
        </p:txBody>
      </p:sp>
      <p:pic>
        <p:nvPicPr>
          <p:cNvPr id="5" name="Picture 4" descr="A picture containing dark, light">
            <a:extLst>
              <a:ext uri="{FF2B5EF4-FFF2-40B4-BE49-F238E27FC236}">
                <a16:creationId xmlns:a16="http://schemas.microsoft.com/office/drawing/2014/main" id="{7899D87B-656C-5000-4803-73981477B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92623"/>
            <a:ext cx="4210654" cy="3992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FE6A1-0295-5CC8-1BFB-121DC41D467F}"/>
              </a:ext>
            </a:extLst>
          </p:cNvPr>
          <p:cNvSpPr txBox="1"/>
          <p:nvPr/>
        </p:nvSpPr>
        <p:spPr>
          <a:xfrm>
            <a:off x="1143000" y="5555826"/>
            <a:ext cx="8155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unity_ObjectToWorld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ObjSpaceViewDir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v.vertex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4257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01015 L -0.31744 0.0006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-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744 0.00066 L 0.00144 0.01015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20" y="53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1019 L 0.175 0.008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7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1965-9A07-B0F8-754C-6005593A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Cone</a:t>
            </a:r>
            <a:r>
              <a:rPr lang="da-DK" dirty="0"/>
              <a:t> </a:t>
            </a:r>
            <a:r>
              <a:rPr lang="da-DK" dirty="0" err="1"/>
              <a:t>curvature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5AD0-38FB-EBFE-0DF3-D9973CFE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10688782" cy="35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v.vertex.y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</a:t>
            </a:r>
            <a:r>
              <a:rPr lang="da-DK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v.vertex.y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da-DK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Sharp cut </a:t>
            </a:r>
            <a:r>
              <a:rPr lang="da-DK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ends</a:t>
            </a:r>
            <a:r>
              <a:rPr lang="da-DK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a-DK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postive</a:t>
            </a:r>
            <a:r>
              <a:rPr lang="da-DK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da-DK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b="1" i="1" u="sng" strike="sngStrike" dirty="0" err="1">
                <a:solidFill>
                  <a:srgbClr val="D4D4D4"/>
                </a:solidFill>
                <a:latin typeface="Consolas" panose="020B0609020204030204" pitchFamily="49" charset="0"/>
              </a:rPr>
              <a:t>v.vertex.y</a:t>
            </a:r>
            <a:r>
              <a:rPr lang="da-DK" b="1" i="1" u="sng" strike="sngStrike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a-DK" b="1" i="1" u="sng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min</a:t>
            </a:r>
            <a:r>
              <a:rPr lang="da-DK" b="1" i="1" u="sng" strike="sngStrike" dirty="0">
                <a:solidFill>
                  <a:srgbClr val="D4D4D4"/>
                </a:solidFill>
                <a:latin typeface="Consolas" panose="020B0609020204030204" pitchFamily="49" charset="0"/>
              </a:rPr>
              <a:t>(.</a:t>
            </a:r>
            <a:r>
              <a:rPr lang="da-DK" b="1" i="1" u="sng" strike="sngStrike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da-DK" b="1" i="1" u="sng" strike="sngStrike" dirty="0">
                <a:solidFill>
                  <a:srgbClr val="D4D4D4"/>
                </a:solidFill>
                <a:latin typeface="Consolas" panose="020B0609020204030204" pitchFamily="49" charset="0"/>
              </a:rPr>
              <a:t>, -</a:t>
            </a:r>
            <a:r>
              <a:rPr lang="da-DK" b="1" i="1" u="sng" strike="sngStrike" dirty="0" err="1">
                <a:solidFill>
                  <a:srgbClr val="D4D4D4"/>
                </a:solidFill>
                <a:latin typeface="Consolas" panose="020B0609020204030204" pitchFamily="49" charset="0"/>
              </a:rPr>
              <a:t>v.vertex.y</a:t>
            </a:r>
            <a:r>
              <a:rPr lang="da-DK" b="1" i="1" u="sng" strike="sngStrike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da-DK" b="1" i="1" u="sng" strike="sngStrike" dirty="0">
                <a:solidFill>
                  <a:srgbClr val="6A9955"/>
                </a:solidFill>
                <a:latin typeface="Consolas" panose="020B0609020204030204" pitchFamily="49" charset="0"/>
              </a:rPr>
              <a:t>// Sharp cut </a:t>
            </a:r>
            <a:r>
              <a:rPr lang="da-DK" b="1" i="1" u="sng" strike="sngStrike" dirty="0" err="1">
                <a:solidFill>
                  <a:srgbClr val="6A9955"/>
                </a:solidFill>
                <a:latin typeface="Consolas" panose="020B0609020204030204" pitchFamily="49" charset="0"/>
              </a:rPr>
              <a:t>ends</a:t>
            </a:r>
            <a:r>
              <a:rPr lang="da-DK" b="1" i="1" u="sng" strike="sngStrike" dirty="0">
                <a:solidFill>
                  <a:srgbClr val="6A9955"/>
                </a:solidFill>
                <a:latin typeface="Consolas" panose="020B0609020204030204" pitchFamily="49" charset="0"/>
              </a:rPr>
              <a:t> (negative)</a:t>
            </a:r>
            <a:endParaRPr lang="da-DK" b="1" i="1" u="sng" strike="sngStrike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v.vertex.y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*= (</a:t>
            </a:r>
            <a:r>
              <a:rPr lang="da-DK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da-DK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unity_ObjectToWorld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._m01_m11_m21)) * </a:t>
            </a:r>
            <a:r>
              <a:rPr lang="da-DK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a-DK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a-DK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Fixed</a:t>
            </a:r>
            <a:endParaRPr lang="da-DK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v.vertex.xz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a-DK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v.vertex.y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da-DK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v.normal.xz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a-DK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a-DK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Curve</a:t>
            </a:r>
            <a:r>
              <a:rPr lang="da-DK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outgoing</a:t>
            </a:r>
            <a:b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da-DK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38812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0627E2A-8CED-E455-D064-8EA88883E39B}"/>
              </a:ext>
            </a:extLst>
          </p:cNvPr>
          <p:cNvSpPr/>
          <p:nvPr/>
        </p:nvSpPr>
        <p:spPr>
          <a:xfrm>
            <a:off x="3228240" y="3000454"/>
            <a:ext cx="2410691" cy="241069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2" descr="Confluence Mobile - Confluence">
            <a:extLst>
              <a:ext uri="{FF2B5EF4-FFF2-40B4-BE49-F238E27FC236}">
                <a16:creationId xmlns:a16="http://schemas.microsoft.com/office/drawing/2014/main" id="{D578ABB3-D733-9573-F1F7-4FB39AAC66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56766" y="3607057"/>
            <a:ext cx="1136071" cy="9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726104-2A4E-C173-D0E9-F791B5A54F1F}"/>
              </a:ext>
            </a:extLst>
          </p:cNvPr>
          <p:cNvCxnSpPr>
            <a:cxnSpLocks/>
          </p:cNvCxnSpPr>
          <p:nvPr/>
        </p:nvCxnSpPr>
        <p:spPr>
          <a:xfrm flipH="1">
            <a:off x="6326910" y="4210416"/>
            <a:ext cx="9513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6ADC3-8BEE-7590-278F-E31017B6EE99}"/>
              </a:ext>
            </a:extLst>
          </p:cNvPr>
          <p:cNvCxnSpPr>
            <a:cxnSpLocks/>
          </p:cNvCxnSpPr>
          <p:nvPr/>
        </p:nvCxnSpPr>
        <p:spPr>
          <a:xfrm flipV="1">
            <a:off x="5318219" y="2985178"/>
            <a:ext cx="383183" cy="36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6BBC04-9B00-47D9-B829-4F86EFB760E7}"/>
              </a:ext>
            </a:extLst>
          </p:cNvPr>
          <p:cNvCxnSpPr>
            <a:cxnSpLocks/>
          </p:cNvCxnSpPr>
          <p:nvPr/>
        </p:nvCxnSpPr>
        <p:spPr>
          <a:xfrm flipV="1">
            <a:off x="5470619" y="3218786"/>
            <a:ext cx="399095" cy="280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07F67-15AF-FC80-6036-5DF0B54EA0E0}"/>
              </a:ext>
            </a:extLst>
          </p:cNvPr>
          <p:cNvCxnSpPr>
            <a:cxnSpLocks/>
          </p:cNvCxnSpPr>
          <p:nvPr/>
        </p:nvCxnSpPr>
        <p:spPr>
          <a:xfrm flipV="1">
            <a:off x="4380726" y="2492451"/>
            <a:ext cx="0" cy="46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1232F3-D26A-C42C-3E3C-A11529E25C5D}"/>
              </a:ext>
            </a:extLst>
          </p:cNvPr>
          <p:cNvCxnSpPr>
            <a:cxnSpLocks/>
          </p:cNvCxnSpPr>
          <p:nvPr/>
        </p:nvCxnSpPr>
        <p:spPr>
          <a:xfrm flipV="1">
            <a:off x="5118607" y="2785772"/>
            <a:ext cx="352012" cy="39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0F6CE9-7197-6E31-EF97-65D3A09FB1F7}"/>
              </a:ext>
            </a:extLst>
          </p:cNvPr>
          <p:cNvCxnSpPr>
            <a:cxnSpLocks/>
          </p:cNvCxnSpPr>
          <p:nvPr/>
        </p:nvCxnSpPr>
        <p:spPr>
          <a:xfrm flipV="1">
            <a:off x="4887824" y="2624995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E623F9-B843-48E7-4628-27D89ED3B0F3}"/>
              </a:ext>
            </a:extLst>
          </p:cNvPr>
          <p:cNvCxnSpPr>
            <a:cxnSpLocks/>
          </p:cNvCxnSpPr>
          <p:nvPr/>
        </p:nvCxnSpPr>
        <p:spPr>
          <a:xfrm flipV="1">
            <a:off x="4651593" y="2492451"/>
            <a:ext cx="103456" cy="46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3A76C0C5-8481-884A-3FC3-E5D5E837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</p:spPr>
        <p:txBody>
          <a:bodyPr/>
          <a:lstStyle/>
          <a:p>
            <a:r>
              <a:rPr lang="en-US" sz="2400" dirty="0"/>
              <a:t>Fresnel</a:t>
            </a:r>
            <a:br>
              <a:rPr lang="en-US" dirty="0"/>
            </a:br>
            <a:r>
              <a:rPr lang="en-US" dirty="0"/>
              <a:t>Camera view and </a:t>
            </a:r>
            <a:r>
              <a:rPr lang="en-US" dirty="0" err="1"/>
              <a:t>normals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999324-A91E-D6DE-5F93-2C972094D934}"/>
              </a:ext>
            </a:extLst>
          </p:cNvPr>
          <p:cNvCxnSpPr>
            <a:cxnSpLocks/>
          </p:cNvCxnSpPr>
          <p:nvPr/>
        </p:nvCxnSpPr>
        <p:spPr>
          <a:xfrm flipH="1" flipV="1">
            <a:off x="6382328" y="4029621"/>
            <a:ext cx="895926" cy="17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4A00D3-3E2B-582A-E57A-65AACE3FF49D}"/>
              </a:ext>
            </a:extLst>
          </p:cNvPr>
          <p:cNvCxnSpPr>
            <a:cxnSpLocks/>
          </p:cNvCxnSpPr>
          <p:nvPr/>
        </p:nvCxnSpPr>
        <p:spPr>
          <a:xfrm flipH="1">
            <a:off x="6391564" y="4205800"/>
            <a:ext cx="886690" cy="23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056B24-EA00-94F0-76E3-047BF0C6401D}"/>
              </a:ext>
            </a:extLst>
          </p:cNvPr>
          <p:cNvCxnSpPr>
            <a:cxnSpLocks/>
          </p:cNvCxnSpPr>
          <p:nvPr/>
        </p:nvCxnSpPr>
        <p:spPr>
          <a:xfrm flipH="1">
            <a:off x="6483928" y="4206486"/>
            <a:ext cx="794326" cy="40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F38AD2-AAEB-AD80-7CC8-F8F0C625BF16}"/>
              </a:ext>
            </a:extLst>
          </p:cNvPr>
          <p:cNvCxnSpPr>
            <a:cxnSpLocks/>
          </p:cNvCxnSpPr>
          <p:nvPr/>
        </p:nvCxnSpPr>
        <p:spPr>
          <a:xfrm flipH="1" flipV="1">
            <a:off x="6446983" y="3840275"/>
            <a:ext cx="840443" cy="36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D66A60-034B-BBFA-022B-E12C9DFE2DB9}"/>
              </a:ext>
            </a:extLst>
          </p:cNvPr>
          <p:cNvCxnSpPr>
            <a:cxnSpLocks/>
          </p:cNvCxnSpPr>
          <p:nvPr/>
        </p:nvCxnSpPr>
        <p:spPr>
          <a:xfrm flipV="1">
            <a:off x="5609163" y="3499215"/>
            <a:ext cx="412951" cy="18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ECF33-9CAB-624E-F6AE-44271569B1C3}"/>
              </a:ext>
            </a:extLst>
          </p:cNvPr>
          <p:cNvCxnSpPr>
            <a:cxnSpLocks/>
          </p:cNvCxnSpPr>
          <p:nvPr/>
        </p:nvCxnSpPr>
        <p:spPr>
          <a:xfrm flipV="1">
            <a:off x="5701402" y="3840275"/>
            <a:ext cx="468492" cy="6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AD09989-1A92-1223-AE7B-FF4494E77770}"/>
              </a:ext>
            </a:extLst>
          </p:cNvPr>
          <p:cNvCxnSpPr>
            <a:cxnSpLocks/>
          </p:cNvCxnSpPr>
          <p:nvPr/>
        </p:nvCxnSpPr>
        <p:spPr>
          <a:xfrm>
            <a:off x="5718602" y="4213505"/>
            <a:ext cx="451292" cy="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321A040-9AE1-513D-1F83-094C92A71A97}"/>
              </a:ext>
            </a:extLst>
          </p:cNvPr>
          <p:cNvCxnSpPr>
            <a:cxnSpLocks/>
          </p:cNvCxnSpPr>
          <p:nvPr/>
        </p:nvCxnSpPr>
        <p:spPr>
          <a:xfrm>
            <a:off x="5807744" y="2031914"/>
            <a:ext cx="528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54E0539-4D0E-9EB2-DB4B-6D19AB7C1EB7}"/>
              </a:ext>
            </a:extLst>
          </p:cNvPr>
          <p:cNvCxnSpPr>
            <a:cxnSpLocks/>
          </p:cNvCxnSpPr>
          <p:nvPr/>
        </p:nvCxnSpPr>
        <p:spPr>
          <a:xfrm>
            <a:off x="3355489" y="2031914"/>
            <a:ext cx="52840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3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02106 L -0.41667 0.009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667 0.00902 L 1.11022E-16 0.021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3348-CD02-0698-ADFA-143DB7B0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2400" dirty="0" err="1"/>
              <a:t>Fresnel</a:t>
            </a:r>
            <a:br>
              <a:rPr lang="da-DK" dirty="0"/>
            </a:br>
            <a:r>
              <a:rPr lang="da-DK" dirty="0"/>
              <a:t>Dot product</a:t>
            </a:r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CD014-9414-EB2D-03CE-AA5E4CA5BAC9}"/>
              </a:ext>
            </a:extLst>
          </p:cNvPr>
          <p:cNvCxnSpPr>
            <a:cxnSpLocks/>
          </p:cNvCxnSpPr>
          <p:nvPr/>
        </p:nvCxnSpPr>
        <p:spPr>
          <a:xfrm flipV="1">
            <a:off x="5695174" y="3875298"/>
            <a:ext cx="468492" cy="6927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5BACFEE-A4E9-C134-E5BD-5C32D0121F2E}"/>
              </a:ext>
            </a:extLst>
          </p:cNvPr>
          <p:cNvSpPr/>
          <p:nvPr/>
        </p:nvSpPr>
        <p:spPr>
          <a:xfrm>
            <a:off x="3246580" y="3015677"/>
            <a:ext cx="2410691" cy="2410691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" name="Picture 2" descr="Confluence Mobile - Confluence">
            <a:extLst>
              <a:ext uri="{FF2B5EF4-FFF2-40B4-BE49-F238E27FC236}">
                <a16:creationId xmlns:a16="http://schemas.microsoft.com/office/drawing/2014/main" id="{0D8DF4F0-6DE5-F7A7-B9D3-03228F8F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75106" y="3622280"/>
            <a:ext cx="1136071" cy="9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8A2E02-32C6-EC85-86C4-0615FCA2B047}"/>
              </a:ext>
            </a:extLst>
          </p:cNvPr>
          <p:cNvCxnSpPr>
            <a:cxnSpLocks/>
          </p:cNvCxnSpPr>
          <p:nvPr/>
        </p:nvCxnSpPr>
        <p:spPr>
          <a:xfrm flipH="1" flipV="1">
            <a:off x="5786577" y="4213893"/>
            <a:ext cx="1510018" cy="117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FEAB6B-4CFD-E2EF-66BE-F6DAEF4AB67B}"/>
              </a:ext>
            </a:extLst>
          </p:cNvPr>
          <p:cNvCxnSpPr>
            <a:cxnSpLocks/>
          </p:cNvCxnSpPr>
          <p:nvPr/>
        </p:nvCxnSpPr>
        <p:spPr>
          <a:xfrm flipV="1">
            <a:off x="5336559" y="3000401"/>
            <a:ext cx="383183" cy="361637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9DAB60-EC30-2037-23FF-54B4DBC870E1}"/>
              </a:ext>
            </a:extLst>
          </p:cNvPr>
          <p:cNvCxnSpPr>
            <a:cxnSpLocks/>
          </p:cNvCxnSpPr>
          <p:nvPr/>
        </p:nvCxnSpPr>
        <p:spPr>
          <a:xfrm flipV="1">
            <a:off x="5488959" y="3234009"/>
            <a:ext cx="399095" cy="2804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1C6A3-4C93-55A7-CF85-7C1F362B102F}"/>
              </a:ext>
            </a:extLst>
          </p:cNvPr>
          <p:cNvCxnSpPr>
            <a:cxnSpLocks/>
          </p:cNvCxnSpPr>
          <p:nvPr/>
        </p:nvCxnSpPr>
        <p:spPr>
          <a:xfrm flipV="1">
            <a:off x="4399066" y="2507674"/>
            <a:ext cx="0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CCCEF3-63E1-BAD6-BBA3-9E6C0D8D7859}"/>
              </a:ext>
            </a:extLst>
          </p:cNvPr>
          <p:cNvCxnSpPr>
            <a:cxnSpLocks/>
          </p:cNvCxnSpPr>
          <p:nvPr/>
        </p:nvCxnSpPr>
        <p:spPr>
          <a:xfrm flipV="1">
            <a:off x="5136947" y="2800995"/>
            <a:ext cx="352012" cy="3927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C6C657-D43B-E13B-FA74-889574B262F1}"/>
              </a:ext>
            </a:extLst>
          </p:cNvPr>
          <p:cNvCxnSpPr>
            <a:cxnSpLocks/>
          </p:cNvCxnSpPr>
          <p:nvPr/>
        </p:nvCxnSpPr>
        <p:spPr>
          <a:xfrm flipV="1">
            <a:off x="4906164" y="2640218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831C0-AAF9-6DA4-2B57-5EC0161B8A83}"/>
              </a:ext>
            </a:extLst>
          </p:cNvPr>
          <p:cNvCxnSpPr>
            <a:cxnSpLocks/>
          </p:cNvCxnSpPr>
          <p:nvPr/>
        </p:nvCxnSpPr>
        <p:spPr>
          <a:xfrm flipV="1">
            <a:off x="4669933" y="2507674"/>
            <a:ext cx="103456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51D4D-48C9-83DD-0699-D8E43DA9E7EC}"/>
              </a:ext>
            </a:extLst>
          </p:cNvPr>
          <p:cNvCxnSpPr>
            <a:cxnSpLocks/>
          </p:cNvCxnSpPr>
          <p:nvPr/>
        </p:nvCxnSpPr>
        <p:spPr>
          <a:xfrm flipH="1" flipV="1">
            <a:off x="5547718" y="3743359"/>
            <a:ext cx="1748876" cy="47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C63641-96E4-466C-8EAC-79315DB343E2}"/>
              </a:ext>
            </a:extLst>
          </p:cNvPr>
          <p:cNvCxnSpPr>
            <a:cxnSpLocks/>
          </p:cNvCxnSpPr>
          <p:nvPr/>
        </p:nvCxnSpPr>
        <p:spPr>
          <a:xfrm flipH="1">
            <a:off x="6409904" y="4221023"/>
            <a:ext cx="886690" cy="23022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86E253-1BF0-B5D9-AFBD-8758DD389DDA}"/>
              </a:ext>
            </a:extLst>
          </p:cNvPr>
          <p:cNvCxnSpPr>
            <a:cxnSpLocks/>
          </p:cNvCxnSpPr>
          <p:nvPr/>
        </p:nvCxnSpPr>
        <p:spPr>
          <a:xfrm flipH="1">
            <a:off x="6502268" y="4221709"/>
            <a:ext cx="794326" cy="405026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AE427-6903-BBA8-1587-5A1EB976781D}"/>
              </a:ext>
            </a:extLst>
          </p:cNvPr>
          <p:cNvCxnSpPr>
            <a:cxnSpLocks/>
          </p:cNvCxnSpPr>
          <p:nvPr/>
        </p:nvCxnSpPr>
        <p:spPr>
          <a:xfrm flipH="1" flipV="1">
            <a:off x="4843189" y="3108289"/>
            <a:ext cx="2462577" cy="111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0CA50-9008-F05F-164C-12ABA292001C}"/>
              </a:ext>
            </a:extLst>
          </p:cNvPr>
          <p:cNvCxnSpPr>
            <a:cxnSpLocks/>
          </p:cNvCxnSpPr>
          <p:nvPr/>
        </p:nvCxnSpPr>
        <p:spPr>
          <a:xfrm flipV="1">
            <a:off x="5627503" y="3514438"/>
            <a:ext cx="412951" cy="1886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B6B46F-E261-CC1C-D498-2F2882F28BCF}"/>
              </a:ext>
            </a:extLst>
          </p:cNvPr>
          <p:cNvCxnSpPr>
            <a:cxnSpLocks/>
          </p:cNvCxnSpPr>
          <p:nvPr/>
        </p:nvCxnSpPr>
        <p:spPr>
          <a:xfrm>
            <a:off x="5736942" y="4228728"/>
            <a:ext cx="451292" cy="71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299B04-5DC1-7EE3-B36F-295F8AAEA088}"/>
              </a:ext>
            </a:extLst>
          </p:cNvPr>
          <p:cNvSpPr txBox="1"/>
          <p:nvPr/>
        </p:nvSpPr>
        <p:spPr>
          <a:xfrm>
            <a:off x="4399067" y="2987720"/>
            <a:ext cx="50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 =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CE05CD-A669-93A7-1E05-39FC60B453FA}"/>
              </a:ext>
            </a:extLst>
          </p:cNvPr>
          <p:cNvSpPr txBox="1"/>
          <p:nvPr/>
        </p:nvSpPr>
        <p:spPr>
          <a:xfrm>
            <a:off x="5185958" y="4025513"/>
            <a:ext cx="53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 =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DD9DD-C4B0-2E6C-1FF3-226ABE63CF58}"/>
              </a:ext>
            </a:extLst>
          </p:cNvPr>
          <p:cNvSpPr txBox="1"/>
          <p:nvPr/>
        </p:nvSpPr>
        <p:spPr>
          <a:xfrm>
            <a:off x="4943640" y="3504466"/>
            <a:ext cx="6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.5 =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1665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2106 L -0.41666 0.0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666 0.00903 L -2.29167E-6 0.021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5BACFEE-A4E9-C134-E5BD-5C32D0121F2E}"/>
              </a:ext>
            </a:extLst>
          </p:cNvPr>
          <p:cNvSpPr/>
          <p:nvPr/>
        </p:nvSpPr>
        <p:spPr>
          <a:xfrm>
            <a:off x="3246580" y="3015677"/>
            <a:ext cx="2410691" cy="241069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D67967-EF77-FAFD-4E9D-A067460E412D}"/>
              </a:ext>
            </a:extLst>
          </p:cNvPr>
          <p:cNvSpPr/>
          <p:nvPr/>
        </p:nvSpPr>
        <p:spPr>
          <a:xfrm rot="1620338">
            <a:off x="3056918" y="3208852"/>
            <a:ext cx="2942911" cy="1820997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  <a:effectLst>
            <a:glow rad="2413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C149A04-B9AD-490E-13D3-E4F0320EAC6C}"/>
              </a:ext>
            </a:extLst>
          </p:cNvPr>
          <p:cNvSpPr/>
          <p:nvPr/>
        </p:nvSpPr>
        <p:spPr>
          <a:xfrm rot="19979662" flipV="1">
            <a:off x="3047745" y="3422987"/>
            <a:ext cx="2942911" cy="1820997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  <a:effectLst>
            <a:glow rad="2413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D29C36A-0218-BE8E-F173-4FE6907B1CCA}"/>
              </a:ext>
            </a:extLst>
          </p:cNvPr>
          <p:cNvSpPr/>
          <p:nvPr/>
        </p:nvSpPr>
        <p:spPr>
          <a:xfrm rot="21380160" flipV="1">
            <a:off x="1695140" y="3341406"/>
            <a:ext cx="2942911" cy="1820997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  <a:effectLst>
            <a:glow rad="2413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73348-CD02-0698-ADFA-143DB7B0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2400" dirty="0" err="1"/>
              <a:t>Fresnel</a:t>
            </a:r>
            <a:br>
              <a:rPr lang="da-DK" dirty="0"/>
            </a:br>
            <a:r>
              <a:rPr lang="da-DK" dirty="0" err="1"/>
              <a:t>Result</a:t>
            </a:r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CD014-9414-EB2D-03CE-AA5E4CA5BAC9}"/>
              </a:ext>
            </a:extLst>
          </p:cNvPr>
          <p:cNvCxnSpPr>
            <a:cxnSpLocks/>
          </p:cNvCxnSpPr>
          <p:nvPr/>
        </p:nvCxnSpPr>
        <p:spPr>
          <a:xfrm flipV="1">
            <a:off x="5695174" y="3875298"/>
            <a:ext cx="468492" cy="6927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2" descr="Confluence Mobile - Confluence">
            <a:extLst>
              <a:ext uri="{FF2B5EF4-FFF2-40B4-BE49-F238E27FC236}">
                <a16:creationId xmlns:a16="http://schemas.microsoft.com/office/drawing/2014/main" id="{0D8DF4F0-6DE5-F7A7-B9D3-03228F8F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75106" y="3622280"/>
            <a:ext cx="1136071" cy="9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8A2E02-32C6-EC85-86C4-0615FCA2B047}"/>
              </a:ext>
            </a:extLst>
          </p:cNvPr>
          <p:cNvCxnSpPr>
            <a:cxnSpLocks/>
          </p:cNvCxnSpPr>
          <p:nvPr/>
        </p:nvCxnSpPr>
        <p:spPr>
          <a:xfrm flipH="1" flipV="1">
            <a:off x="5786577" y="4213893"/>
            <a:ext cx="1510018" cy="117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FEAB6B-4CFD-E2EF-66BE-F6DAEF4AB67B}"/>
              </a:ext>
            </a:extLst>
          </p:cNvPr>
          <p:cNvCxnSpPr>
            <a:cxnSpLocks/>
          </p:cNvCxnSpPr>
          <p:nvPr/>
        </p:nvCxnSpPr>
        <p:spPr>
          <a:xfrm flipV="1">
            <a:off x="5336559" y="3000401"/>
            <a:ext cx="383183" cy="361637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9DAB60-EC30-2037-23FF-54B4DBC870E1}"/>
              </a:ext>
            </a:extLst>
          </p:cNvPr>
          <p:cNvCxnSpPr>
            <a:cxnSpLocks/>
          </p:cNvCxnSpPr>
          <p:nvPr/>
        </p:nvCxnSpPr>
        <p:spPr>
          <a:xfrm flipV="1">
            <a:off x="5488959" y="3234009"/>
            <a:ext cx="399095" cy="2804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1C6A3-4C93-55A7-CF85-7C1F362B102F}"/>
              </a:ext>
            </a:extLst>
          </p:cNvPr>
          <p:cNvCxnSpPr>
            <a:cxnSpLocks/>
          </p:cNvCxnSpPr>
          <p:nvPr/>
        </p:nvCxnSpPr>
        <p:spPr>
          <a:xfrm flipV="1">
            <a:off x="4399066" y="2507674"/>
            <a:ext cx="0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CCCEF3-63E1-BAD6-BBA3-9E6C0D8D7859}"/>
              </a:ext>
            </a:extLst>
          </p:cNvPr>
          <p:cNvCxnSpPr>
            <a:cxnSpLocks/>
          </p:cNvCxnSpPr>
          <p:nvPr/>
        </p:nvCxnSpPr>
        <p:spPr>
          <a:xfrm flipV="1">
            <a:off x="5136947" y="2800995"/>
            <a:ext cx="352012" cy="3927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C6C657-D43B-E13B-FA74-889574B262F1}"/>
              </a:ext>
            </a:extLst>
          </p:cNvPr>
          <p:cNvCxnSpPr>
            <a:cxnSpLocks/>
          </p:cNvCxnSpPr>
          <p:nvPr/>
        </p:nvCxnSpPr>
        <p:spPr>
          <a:xfrm flipV="1">
            <a:off x="4906164" y="2640218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831C0-AAF9-6DA4-2B57-5EC0161B8A83}"/>
              </a:ext>
            </a:extLst>
          </p:cNvPr>
          <p:cNvCxnSpPr>
            <a:cxnSpLocks/>
          </p:cNvCxnSpPr>
          <p:nvPr/>
        </p:nvCxnSpPr>
        <p:spPr>
          <a:xfrm flipV="1">
            <a:off x="4669933" y="2507674"/>
            <a:ext cx="103456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51D4D-48C9-83DD-0699-D8E43DA9E7EC}"/>
              </a:ext>
            </a:extLst>
          </p:cNvPr>
          <p:cNvCxnSpPr>
            <a:cxnSpLocks/>
          </p:cNvCxnSpPr>
          <p:nvPr/>
        </p:nvCxnSpPr>
        <p:spPr>
          <a:xfrm flipH="1" flipV="1">
            <a:off x="5547718" y="3743359"/>
            <a:ext cx="1748876" cy="47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C63641-96E4-466C-8EAC-79315DB343E2}"/>
              </a:ext>
            </a:extLst>
          </p:cNvPr>
          <p:cNvCxnSpPr>
            <a:cxnSpLocks/>
          </p:cNvCxnSpPr>
          <p:nvPr/>
        </p:nvCxnSpPr>
        <p:spPr>
          <a:xfrm flipH="1">
            <a:off x="6409904" y="4221023"/>
            <a:ext cx="886690" cy="23022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86E253-1BF0-B5D9-AFBD-8758DD389DDA}"/>
              </a:ext>
            </a:extLst>
          </p:cNvPr>
          <p:cNvCxnSpPr>
            <a:cxnSpLocks/>
          </p:cNvCxnSpPr>
          <p:nvPr/>
        </p:nvCxnSpPr>
        <p:spPr>
          <a:xfrm flipH="1">
            <a:off x="6502268" y="4221709"/>
            <a:ext cx="794326" cy="405026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AE427-6903-BBA8-1587-5A1EB976781D}"/>
              </a:ext>
            </a:extLst>
          </p:cNvPr>
          <p:cNvCxnSpPr>
            <a:cxnSpLocks/>
          </p:cNvCxnSpPr>
          <p:nvPr/>
        </p:nvCxnSpPr>
        <p:spPr>
          <a:xfrm flipH="1" flipV="1">
            <a:off x="4843189" y="3108289"/>
            <a:ext cx="2462577" cy="111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0CA50-9008-F05F-164C-12ABA292001C}"/>
              </a:ext>
            </a:extLst>
          </p:cNvPr>
          <p:cNvCxnSpPr>
            <a:cxnSpLocks/>
          </p:cNvCxnSpPr>
          <p:nvPr/>
        </p:nvCxnSpPr>
        <p:spPr>
          <a:xfrm flipV="1">
            <a:off x="5627503" y="3514438"/>
            <a:ext cx="412951" cy="1886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B6B46F-E261-CC1C-D498-2F2882F28BCF}"/>
              </a:ext>
            </a:extLst>
          </p:cNvPr>
          <p:cNvCxnSpPr>
            <a:cxnSpLocks/>
          </p:cNvCxnSpPr>
          <p:nvPr/>
        </p:nvCxnSpPr>
        <p:spPr>
          <a:xfrm>
            <a:off x="5736942" y="4228728"/>
            <a:ext cx="451292" cy="71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8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2106 L -0.41666 0.0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666 0.00903 L -2.29167E-6 0.021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5BACFEE-A4E9-C134-E5BD-5C32D0121F2E}"/>
              </a:ext>
            </a:extLst>
          </p:cNvPr>
          <p:cNvSpPr/>
          <p:nvPr/>
        </p:nvSpPr>
        <p:spPr>
          <a:xfrm>
            <a:off x="3246580" y="3015677"/>
            <a:ext cx="2410691" cy="2410691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  <a:effectLst>
            <a:softEdge rad="317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73348-CD02-0698-ADFA-143DB7B0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2400" dirty="0" err="1"/>
              <a:t>Fresnel</a:t>
            </a:r>
            <a:br>
              <a:rPr lang="da-DK" dirty="0"/>
            </a:br>
            <a:r>
              <a:rPr lang="da-DK" dirty="0" err="1"/>
              <a:t>Inversed</a:t>
            </a:r>
            <a:r>
              <a:rPr lang="da-DK" dirty="0"/>
              <a:t> </a:t>
            </a:r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CD014-9414-EB2D-03CE-AA5E4CA5BAC9}"/>
              </a:ext>
            </a:extLst>
          </p:cNvPr>
          <p:cNvCxnSpPr>
            <a:cxnSpLocks/>
          </p:cNvCxnSpPr>
          <p:nvPr/>
        </p:nvCxnSpPr>
        <p:spPr>
          <a:xfrm flipV="1">
            <a:off x="5695174" y="3875298"/>
            <a:ext cx="468492" cy="6927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2" descr="Confluence Mobile - Confluence">
            <a:extLst>
              <a:ext uri="{FF2B5EF4-FFF2-40B4-BE49-F238E27FC236}">
                <a16:creationId xmlns:a16="http://schemas.microsoft.com/office/drawing/2014/main" id="{0D8DF4F0-6DE5-F7A7-B9D3-03228F8F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75106" y="3622280"/>
            <a:ext cx="1136071" cy="9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8A2E02-32C6-EC85-86C4-0615FCA2B047}"/>
              </a:ext>
            </a:extLst>
          </p:cNvPr>
          <p:cNvCxnSpPr>
            <a:cxnSpLocks/>
          </p:cNvCxnSpPr>
          <p:nvPr/>
        </p:nvCxnSpPr>
        <p:spPr>
          <a:xfrm flipH="1" flipV="1">
            <a:off x="5786577" y="4213893"/>
            <a:ext cx="1510018" cy="117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FEAB6B-4CFD-E2EF-66BE-F6DAEF4AB67B}"/>
              </a:ext>
            </a:extLst>
          </p:cNvPr>
          <p:cNvCxnSpPr>
            <a:cxnSpLocks/>
          </p:cNvCxnSpPr>
          <p:nvPr/>
        </p:nvCxnSpPr>
        <p:spPr>
          <a:xfrm flipV="1">
            <a:off x="5336559" y="3000401"/>
            <a:ext cx="383183" cy="361637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9DAB60-EC30-2037-23FF-54B4DBC870E1}"/>
              </a:ext>
            </a:extLst>
          </p:cNvPr>
          <p:cNvCxnSpPr>
            <a:cxnSpLocks/>
          </p:cNvCxnSpPr>
          <p:nvPr/>
        </p:nvCxnSpPr>
        <p:spPr>
          <a:xfrm flipV="1">
            <a:off x="5488959" y="3234009"/>
            <a:ext cx="399095" cy="2804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1C6A3-4C93-55A7-CF85-7C1F362B102F}"/>
              </a:ext>
            </a:extLst>
          </p:cNvPr>
          <p:cNvCxnSpPr>
            <a:cxnSpLocks/>
          </p:cNvCxnSpPr>
          <p:nvPr/>
        </p:nvCxnSpPr>
        <p:spPr>
          <a:xfrm flipV="1">
            <a:off x="4399066" y="2507674"/>
            <a:ext cx="0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CCCEF3-63E1-BAD6-BBA3-9E6C0D8D7859}"/>
              </a:ext>
            </a:extLst>
          </p:cNvPr>
          <p:cNvCxnSpPr>
            <a:cxnSpLocks/>
          </p:cNvCxnSpPr>
          <p:nvPr/>
        </p:nvCxnSpPr>
        <p:spPr>
          <a:xfrm flipV="1">
            <a:off x="5136947" y="2800995"/>
            <a:ext cx="352012" cy="3927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C6C657-D43B-E13B-FA74-889574B262F1}"/>
              </a:ext>
            </a:extLst>
          </p:cNvPr>
          <p:cNvCxnSpPr>
            <a:cxnSpLocks/>
          </p:cNvCxnSpPr>
          <p:nvPr/>
        </p:nvCxnSpPr>
        <p:spPr>
          <a:xfrm flipV="1">
            <a:off x="4906164" y="2640218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831C0-AAF9-6DA4-2B57-5EC0161B8A83}"/>
              </a:ext>
            </a:extLst>
          </p:cNvPr>
          <p:cNvCxnSpPr>
            <a:cxnSpLocks/>
          </p:cNvCxnSpPr>
          <p:nvPr/>
        </p:nvCxnSpPr>
        <p:spPr>
          <a:xfrm flipV="1">
            <a:off x="4669933" y="2507674"/>
            <a:ext cx="103456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51D4D-48C9-83DD-0699-D8E43DA9E7EC}"/>
              </a:ext>
            </a:extLst>
          </p:cNvPr>
          <p:cNvCxnSpPr>
            <a:cxnSpLocks/>
          </p:cNvCxnSpPr>
          <p:nvPr/>
        </p:nvCxnSpPr>
        <p:spPr>
          <a:xfrm flipH="1" flipV="1">
            <a:off x="5547718" y="3743359"/>
            <a:ext cx="1748876" cy="47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C63641-96E4-466C-8EAC-79315DB343E2}"/>
              </a:ext>
            </a:extLst>
          </p:cNvPr>
          <p:cNvCxnSpPr>
            <a:cxnSpLocks/>
          </p:cNvCxnSpPr>
          <p:nvPr/>
        </p:nvCxnSpPr>
        <p:spPr>
          <a:xfrm flipH="1">
            <a:off x="6409904" y="4221023"/>
            <a:ext cx="886690" cy="23022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86E253-1BF0-B5D9-AFBD-8758DD389DDA}"/>
              </a:ext>
            </a:extLst>
          </p:cNvPr>
          <p:cNvCxnSpPr>
            <a:cxnSpLocks/>
          </p:cNvCxnSpPr>
          <p:nvPr/>
        </p:nvCxnSpPr>
        <p:spPr>
          <a:xfrm flipH="1">
            <a:off x="6502268" y="4221709"/>
            <a:ext cx="794326" cy="405026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AE427-6903-BBA8-1587-5A1EB976781D}"/>
              </a:ext>
            </a:extLst>
          </p:cNvPr>
          <p:cNvCxnSpPr>
            <a:cxnSpLocks/>
          </p:cNvCxnSpPr>
          <p:nvPr/>
        </p:nvCxnSpPr>
        <p:spPr>
          <a:xfrm flipH="1" flipV="1">
            <a:off x="4843189" y="3108289"/>
            <a:ext cx="2462577" cy="111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0CA50-9008-F05F-164C-12ABA292001C}"/>
              </a:ext>
            </a:extLst>
          </p:cNvPr>
          <p:cNvCxnSpPr>
            <a:cxnSpLocks/>
          </p:cNvCxnSpPr>
          <p:nvPr/>
        </p:nvCxnSpPr>
        <p:spPr>
          <a:xfrm flipV="1">
            <a:off x="5627503" y="3514438"/>
            <a:ext cx="412951" cy="1886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B6B46F-E261-CC1C-D498-2F2882F28BCF}"/>
              </a:ext>
            </a:extLst>
          </p:cNvPr>
          <p:cNvCxnSpPr>
            <a:cxnSpLocks/>
          </p:cNvCxnSpPr>
          <p:nvPr/>
        </p:nvCxnSpPr>
        <p:spPr>
          <a:xfrm>
            <a:off x="5736942" y="4228728"/>
            <a:ext cx="451292" cy="71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03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2106 L -0.41666 0.0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666 0.00903 L -2.29167E-6 0.021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5BACFEE-A4E9-C134-E5BD-5C32D0121F2E}"/>
              </a:ext>
            </a:extLst>
          </p:cNvPr>
          <p:cNvSpPr/>
          <p:nvPr/>
        </p:nvSpPr>
        <p:spPr>
          <a:xfrm>
            <a:off x="3246580" y="3015677"/>
            <a:ext cx="2410691" cy="2410691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  <a:effectLst>
            <a:softEdge rad="317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73348-CD02-0698-ADFA-143DB7B0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2400" dirty="0" err="1"/>
              <a:t>Fresnel</a:t>
            </a:r>
            <a:br>
              <a:rPr lang="da-DK" dirty="0"/>
            </a:br>
            <a:r>
              <a:rPr lang="da-DK" dirty="0" err="1"/>
              <a:t>Highlighted</a:t>
            </a:r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CD014-9414-EB2D-03CE-AA5E4CA5BAC9}"/>
              </a:ext>
            </a:extLst>
          </p:cNvPr>
          <p:cNvCxnSpPr>
            <a:cxnSpLocks/>
          </p:cNvCxnSpPr>
          <p:nvPr/>
        </p:nvCxnSpPr>
        <p:spPr>
          <a:xfrm flipV="1">
            <a:off x="5695174" y="3875298"/>
            <a:ext cx="468492" cy="6927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2" descr="Confluence Mobile - Confluence">
            <a:extLst>
              <a:ext uri="{FF2B5EF4-FFF2-40B4-BE49-F238E27FC236}">
                <a16:creationId xmlns:a16="http://schemas.microsoft.com/office/drawing/2014/main" id="{0D8DF4F0-6DE5-F7A7-B9D3-03228F8F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409" y1="38587" x2="33086" y2="39924"/>
                        <a14:foregroundMark x1="38807" y1="38487" x2="38646" y2="38527"/>
                        <a14:foregroundMark x1="54275" y1="34601" x2="39173" y2="38395"/>
                        <a14:foregroundMark x1="33086" y1="39924" x2="28996" y2="46388"/>
                        <a14:foregroundMark x1="44238" y1="53612" x2="58736" y2="54753"/>
                        <a14:foregroundMark x1="75093" y1="47529" x2="73234" y2="47529"/>
                        <a14:foregroundMark x1="38290" y1="39544" x2="38290" y2="39544"/>
                        <a14:foregroundMark x1="38290" y1="39544" x2="37546" y2="39163"/>
                        <a14:foregroundMark x1="37918" y1="39163" x2="39033" y2="39924"/>
                        <a14:backgroundMark x1="60967" y1="40684" x2="62825" y2="34981"/>
                        <a14:backgroundMark x1="59851" y1="41065" x2="61338" y2="40304"/>
                        <a14:backgroundMark x1="66171" y1="47909" x2="68401" y2="45247"/>
                        <a14:backgroundMark x1="77323" y1="50570" x2="77695" y2="48289"/>
                        <a14:backgroundMark x1="37918" y1="36502" x2="36431" y2="33080"/>
                        <a14:backgroundMark x1="39033" y1="38023" x2="37918" y2="3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1" t="19185" r="19003" b="29701"/>
          <a:stretch/>
        </p:blipFill>
        <p:spPr bwMode="auto">
          <a:xfrm flipH="1">
            <a:off x="7375106" y="3622280"/>
            <a:ext cx="1136071" cy="9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8A2E02-32C6-EC85-86C4-0615FCA2B047}"/>
              </a:ext>
            </a:extLst>
          </p:cNvPr>
          <p:cNvCxnSpPr>
            <a:cxnSpLocks/>
          </p:cNvCxnSpPr>
          <p:nvPr/>
        </p:nvCxnSpPr>
        <p:spPr>
          <a:xfrm flipH="1" flipV="1">
            <a:off x="5786577" y="4213893"/>
            <a:ext cx="1510018" cy="117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FEAB6B-4CFD-E2EF-66BE-F6DAEF4AB67B}"/>
              </a:ext>
            </a:extLst>
          </p:cNvPr>
          <p:cNvCxnSpPr>
            <a:cxnSpLocks/>
          </p:cNvCxnSpPr>
          <p:nvPr/>
        </p:nvCxnSpPr>
        <p:spPr>
          <a:xfrm flipV="1">
            <a:off x="5336559" y="3000401"/>
            <a:ext cx="383183" cy="361637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9DAB60-EC30-2037-23FF-54B4DBC870E1}"/>
              </a:ext>
            </a:extLst>
          </p:cNvPr>
          <p:cNvCxnSpPr>
            <a:cxnSpLocks/>
          </p:cNvCxnSpPr>
          <p:nvPr/>
        </p:nvCxnSpPr>
        <p:spPr>
          <a:xfrm flipV="1">
            <a:off x="5488959" y="3234009"/>
            <a:ext cx="399095" cy="2804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1C6A3-4C93-55A7-CF85-7C1F362B102F}"/>
              </a:ext>
            </a:extLst>
          </p:cNvPr>
          <p:cNvCxnSpPr>
            <a:cxnSpLocks/>
          </p:cNvCxnSpPr>
          <p:nvPr/>
        </p:nvCxnSpPr>
        <p:spPr>
          <a:xfrm flipV="1">
            <a:off x="4399066" y="2507674"/>
            <a:ext cx="0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CCCEF3-63E1-BAD6-BBA3-9E6C0D8D7859}"/>
              </a:ext>
            </a:extLst>
          </p:cNvPr>
          <p:cNvCxnSpPr>
            <a:cxnSpLocks/>
          </p:cNvCxnSpPr>
          <p:nvPr/>
        </p:nvCxnSpPr>
        <p:spPr>
          <a:xfrm flipV="1">
            <a:off x="5136947" y="2800995"/>
            <a:ext cx="352012" cy="392729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C6C657-D43B-E13B-FA74-889574B262F1}"/>
              </a:ext>
            </a:extLst>
          </p:cNvPr>
          <p:cNvCxnSpPr>
            <a:cxnSpLocks/>
          </p:cNvCxnSpPr>
          <p:nvPr/>
        </p:nvCxnSpPr>
        <p:spPr>
          <a:xfrm flipV="1">
            <a:off x="4906164" y="2640218"/>
            <a:ext cx="259521" cy="42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831C0-AAF9-6DA4-2B57-5EC0161B8A83}"/>
              </a:ext>
            </a:extLst>
          </p:cNvPr>
          <p:cNvCxnSpPr>
            <a:cxnSpLocks/>
          </p:cNvCxnSpPr>
          <p:nvPr/>
        </p:nvCxnSpPr>
        <p:spPr>
          <a:xfrm flipV="1">
            <a:off x="4669933" y="2507674"/>
            <a:ext cx="103456" cy="467718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51D4D-48C9-83DD-0699-D8E43DA9E7EC}"/>
              </a:ext>
            </a:extLst>
          </p:cNvPr>
          <p:cNvCxnSpPr>
            <a:cxnSpLocks/>
          </p:cNvCxnSpPr>
          <p:nvPr/>
        </p:nvCxnSpPr>
        <p:spPr>
          <a:xfrm flipH="1" flipV="1">
            <a:off x="5547718" y="3743359"/>
            <a:ext cx="1748876" cy="47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C63641-96E4-466C-8EAC-79315DB343E2}"/>
              </a:ext>
            </a:extLst>
          </p:cNvPr>
          <p:cNvCxnSpPr>
            <a:cxnSpLocks/>
          </p:cNvCxnSpPr>
          <p:nvPr/>
        </p:nvCxnSpPr>
        <p:spPr>
          <a:xfrm flipH="1">
            <a:off x="6409904" y="4221023"/>
            <a:ext cx="886690" cy="23022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86E253-1BF0-B5D9-AFBD-8758DD389DDA}"/>
              </a:ext>
            </a:extLst>
          </p:cNvPr>
          <p:cNvCxnSpPr>
            <a:cxnSpLocks/>
          </p:cNvCxnSpPr>
          <p:nvPr/>
        </p:nvCxnSpPr>
        <p:spPr>
          <a:xfrm flipH="1">
            <a:off x="6502268" y="4221709"/>
            <a:ext cx="794326" cy="405026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AE427-6903-BBA8-1587-5A1EB976781D}"/>
              </a:ext>
            </a:extLst>
          </p:cNvPr>
          <p:cNvCxnSpPr>
            <a:cxnSpLocks/>
          </p:cNvCxnSpPr>
          <p:nvPr/>
        </p:nvCxnSpPr>
        <p:spPr>
          <a:xfrm flipH="1" flipV="1">
            <a:off x="4843189" y="3108289"/>
            <a:ext cx="2462577" cy="111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0CA50-9008-F05F-164C-12ABA292001C}"/>
              </a:ext>
            </a:extLst>
          </p:cNvPr>
          <p:cNvCxnSpPr>
            <a:cxnSpLocks/>
          </p:cNvCxnSpPr>
          <p:nvPr/>
        </p:nvCxnSpPr>
        <p:spPr>
          <a:xfrm flipV="1">
            <a:off x="5627503" y="3514438"/>
            <a:ext cx="412951" cy="1886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B6B46F-E261-CC1C-D498-2F2882F28BCF}"/>
              </a:ext>
            </a:extLst>
          </p:cNvPr>
          <p:cNvCxnSpPr>
            <a:cxnSpLocks/>
          </p:cNvCxnSpPr>
          <p:nvPr/>
        </p:nvCxnSpPr>
        <p:spPr>
          <a:xfrm>
            <a:off x="5736942" y="4228728"/>
            <a:ext cx="451292" cy="71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DA3D22F-B28F-AC5F-C43B-732F2B52A0D1}"/>
              </a:ext>
            </a:extLst>
          </p:cNvPr>
          <p:cNvSpPr/>
          <p:nvPr/>
        </p:nvSpPr>
        <p:spPr>
          <a:xfrm>
            <a:off x="3256979" y="3023382"/>
            <a:ext cx="2410691" cy="2410691"/>
          </a:xfrm>
          <a:prstGeom prst="ellipse">
            <a:avLst/>
          </a:prstGeom>
          <a:solidFill>
            <a:schemeClr val="tx1"/>
          </a:solidFill>
          <a:ln w="76200">
            <a:noFill/>
          </a:ln>
          <a:effectLst>
            <a:softEdge rad="6350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478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2106 L -0.41666 0.0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666 0.00903 L -2.29167E-6 0.021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Star Wars: Episode II - Attack of the Clones (2002) Jango Fett Space Chase - 4K">
            <a:hlinkClick r:id="" action="ppaction://media"/>
            <a:extLst>
              <a:ext uri="{FF2B5EF4-FFF2-40B4-BE49-F238E27FC236}">
                <a16:creationId xmlns:a16="http://schemas.microsoft.com/office/drawing/2014/main" id="{B11876F5-1442-6786-2701-22FC45EBE3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6529" y="254000"/>
            <a:ext cx="11238942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F2FA-8D15-D750-14A4-43510D40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6C52C-7160-2639-2BE4-8F12118FE25B}"/>
              </a:ext>
            </a:extLst>
          </p:cNvPr>
          <p:cNvSpPr/>
          <p:nvPr/>
        </p:nvSpPr>
        <p:spPr>
          <a:xfrm>
            <a:off x="-152400" y="-171450"/>
            <a:ext cx="12344400" cy="702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A1A5733-A434-A265-4107-C82CB1680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3" y="-164725"/>
            <a:ext cx="11381013" cy="7029449"/>
          </a:xfrm>
        </p:spPr>
      </p:pic>
    </p:spTree>
    <p:extLst>
      <p:ext uri="{BB962C8B-B14F-4D97-AF65-F5344CB8AC3E}">
        <p14:creationId xmlns:p14="http://schemas.microsoft.com/office/powerpoint/2010/main" val="241972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DA32-2050-6D29-CE92-52691BDE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47D355-EEDB-3509-4BD1-FCB5E11D1DB5}"/>
              </a:ext>
            </a:extLst>
          </p:cNvPr>
          <p:cNvSpPr/>
          <p:nvPr/>
        </p:nvSpPr>
        <p:spPr>
          <a:xfrm>
            <a:off x="-152400" y="-171450"/>
            <a:ext cx="12344400" cy="702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2DCF5E-335B-5C14-F4E7-9F3CF7D24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06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1620161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BB07B087-CC73-4D22-8354-AE59CBE4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D2205-DBA5-9B10-9EA0-0D668D86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83" y="3834333"/>
            <a:ext cx="3834457" cy="2337866"/>
          </a:xfrm>
        </p:spPr>
        <p:txBody>
          <a:bodyPr anchor="b">
            <a:normAutofit/>
          </a:bodyPr>
          <a:lstStyle/>
          <a:p>
            <a:pPr algn="r"/>
            <a:r>
              <a:rPr lang="da-DK" dirty="0"/>
              <a:t>3 major elements</a:t>
            </a:r>
            <a:endParaRPr lang="LID4096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AB9F39-F08F-0B06-F424-98A83EDF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663" y="3451954"/>
            <a:ext cx="8553929" cy="593573"/>
          </a:xfrm>
        </p:spPr>
        <p:txBody>
          <a:bodyPr numCol="3"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Bloom </a:t>
            </a:r>
            <a:r>
              <a:rPr lang="en-US" b="1" dirty="0" err="1"/>
              <a:t>glimt</a:t>
            </a: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Smoke &amp; cones wind-up</a:t>
            </a:r>
          </a:p>
          <a:p>
            <a:pPr marL="0" indent="0" algn="ctr">
              <a:buNone/>
            </a:pPr>
            <a:r>
              <a:rPr lang="en-US" b="1" dirty="0"/>
              <a:t>Disc expanding</a:t>
            </a: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6BEED5-80E5-D561-5FD5-9F6AE2DC7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45" y="1460321"/>
            <a:ext cx="3432109" cy="2119832"/>
          </a:xfrm>
          <a:prstGeom prst="rect">
            <a:avLst/>
          </a:prstGeom>
        </p:spPr>
      </p:pic>
      <p:pic>
        <p:nvPicPr>
          <p:cNvPr id="11" name="Picture 10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C126B6F7-B8A6-865E-D1DB-185DEAE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3" y="1460321"/>
            <a:ext cx="2261318" cy="2144129"/>
          </a:xfrm>
          <a:prstGeom prst="rect">
            <a:avLst/>
          </a:prstGeom>
        </p:spPr>
      </p:pic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FC9D073-A874-1D51-9AB7-318C51BA0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19" y="1460321"/>
            <a:ext cx="3432109" cy="2119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8535D-026E-A863-7BB1-6B372FB31168}"/>
              </a:ext>
            </a:extLst>
          </p:cNvPr>
          <p:cNvSpPr txBox="1"/>
          <p:nvPr/>
        </p:nvSpPr>
        <p:spPr>
          <a:xfrm>
            <a:off x="3047999" y="40085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Clipping</a:t>
            </a:r>
            <a:r>
              <a:rPr lang="da-DK" dirty="0"/>
              <a:t> </a:t>
            </a:r>
            <a:r>
              <a:rPr lang="da-DK" dirty="0" err="1"/>
              <a:t>depended</a:t>
            </a:r>
            <a:r>
              <a:rPr lang="da-DK" dirty="0"/>
              <a:t> to </a:t>
            </a:r>
            <a:r>
              <a:rPr lang="da-DK" dirty="0" err="1"/>
              <a:t>size</a:t>
            </a:r>
            <a:r>
              <a:rPr lang="da-DK" dirty="0"/>
              <a:t> and positive/negative </a:t>
            </a:r>
            <a:r>
              <a:rPr lang="da-DK" dirty="0" err="1"/>
              <a:t>values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5930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747B-535D-5163-0BF2-61E285E2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Bloom glimt</a:t>
            </a:r>
            <a:endParaRPr lang="LID4096" dirty="0"/>
          </a:p>
        </p:txBody>
      </p:sp>
      <p:pic>
        <p:nvPicPr>
          <p:cNvPr id="4" name="Picture 3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3BF26F92-33B9-8D1C-FAD7-BE8C2541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6" y="2505287"/>
            <a:ext cx="3475248" cy="32951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0374-1699-0211-BEFD-561E7822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</a:p>
          <a:p>
            <a:r>
              <a:rPr lang="da-DK" dirty="0" err="1"/>
              <a:t>Scale</a:t>
            </a:r>
            <a:r>
              <a:rPr lang="da-DK" dirty="0"/>
              <a:t> relative alpha and highlighted color fresnel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0936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2691-5AA8-2EE4-FC51-3E20E036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Smoke wind-up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04B2-D431-8E1D-E076-B8E5F7FF1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Scale relative distortion using noise texture</a:t>
            </a:r>
          </a:p>
          <a:p>
            <a:r>
              <a:rPr lang="da-DK" dirty="0"/>
              <a:t>Alpha and highlighted color fresnel</a:t>
            </a:r>
            <a:endParaRPr lang="LID4096" dirty="0"/>
          </a:p>
          <a:p>
            <a:r>
              <a:rPr lang="da-DK" dirty="0"/>
              <a:t>Smoke layering using noise texture</a:t>
            </a:r>
          </a:p>
          <a:p>
            <a:r>
              <a:rPr lang="da-DK" dirty="0"/>
              <a:t>Flashing using hard noise texture</a:t>
            </a:r>
            <a:endParaRPr lang="LID4096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B66909-9EBE-3B93-0C99-315ADD751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6" r="26443"/>
          <a:stretch/>
        </p:blipFill>
        <p:spPr>
          <a:xfrm>
            <a:off x="6772275" y="1357206"/>
            <a:ext cx="2695575" cy="4411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BA97F-C91E-6C1B-26F5-9A4A7AAD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63" y="1553384"/>
            <a:ext cx="178142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3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9E25-E4EF-3CA1-857B-DF14F965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Cones wind-up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9810-7875-D6C1-FCA3-0385668E4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Fixed</a:t>
            </a:r>
            <a:r>
              <a:rPr lang="da-DK" dirty="0"/>
              <a:t> </a:t>
            </a:r>
            <a:r>
              <a:rPr lang="da-DK" dirty="0" err="1"/>
              <a:t>length</a:t>
            </a:r>
            <a:r>
              <a:rPr lang="da-DK" dirty="0"/>
              <a:t> and cut </a:t>
            </a:r>
            <a:r>
              <a:rPr lang="da-DK" dirty="0" err="1"/>
              <a:t>off</a:t>
            </a:r>
            <a:endParaRPr lang="da-DK" dirty="0"/>
          </a:p>
          <a:p>
            <a:r>
              <a:rPr lang="en-US" dirty="0"/>
              <a:t>Curvature using normal and sin of y-values</a:t>
            </a:r>
          </a:p>
          <a:p>
            <a:r>
              <a:rPr lang="en-US" dirty="0"/>
              <a:t>Inner </a:t>
            </a:r>
            <a:r>
              <a:rPr lang="en-US" dirty="0" err="1"/>
              <a:t>fresnel</a:t>
            </a:r>
            <a:endParaRPr lang="en-US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C59024-18D7-A0D8-D655-BAE9FD546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6" r="26443"/>
          <a:stretch/>
        </p:blipFill>
        <p:spPr>
          <a:xfrm>
            <a:off x="6772275" y="1357206"/>
            <a:ext cx="2695575" cy="441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26470-FFD6-6AFA-7DA0-562F82D4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63" y="1553384"/>
            <a:ext cx="178142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8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725-A36D-1BEC-C632-07D14819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Disc </a:t>
            </a:r>
            <a:r>
              <a:rPr lang="da-DK" dirty="0" err="1"/>
              <a:t>expanding</a:t>
            </a:r>
            <a:r>
              <a:rPr lang="da-DK" dirty="0"/>
              <a:t>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EF2F-3E2D-385F-82E5-EEB875028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Texture highlighting</a:t>
            </a:r>
          </a:p>
          <a:p>
            <a:r>
              <a:rPr lang="da-DK" dirty="0" err="1"/>
              <a:t>Subtle</a:t>
            </a:r>
            <a:r>
              <a:rPr lang="da-DK" dirty="0"/>
              <a:t> </a:t>
            </a:r>
            <a:r>
              <a:rPr lang="da-DK" dirty="0" err="1"/>
              <a:t>intensity</a:t>
            </a:r>
            <a:r>
              <a:rPr lang="da-DK" dirty="0"/>
              <a:t> animation</a:t>
            </a:r>
          </a:p>
          <a:p>
            <a:r>
              <a:rPr lang="da-DK" dirty="0"/>
              <a:t>White light outer rim</a:t>
            </a:r>
          </a:p>
          <a:p>
            <a:r>
              <a:rPr lang="da-DK" dirty="0"/>
              <a:t>Fade out after specific size</a:t>
            </a:r>
            <a:endParaRPr lang="en-US" dirty="0"/>
          </a:p>
        </p:txBody>
      </p:sp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879C031-39FE-0BD3-0681-5A00D08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44" y="2706255"/>
            <a:ext cx="4854329" cy="299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4D544-C27F-7157-0FAB-28F1511D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29" y="1414568"/>
            <a:ext cx="345805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2719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2F3F0"/>
      </a:lt2>
      <a:accent1>
        <a:srgbClr val="7F33DD"/>
      </a:accent1>
      <a:accent2>
        <a:srgbClr val="4540D3"/>
      </a:accent2>
      <a:accent3>
        <a:srgbClr val="3374DD"/>
      </a:accent3>
      <a:accent4>
        <a:srgbClr val="21AACB"/>
      </a:accent4>
      <a:accent5>
        <a:srgbClr val="2DC2A2"/>
      </a:accent5>
      <a:accent6>
        <a:srgbClr val="20C65C"/>
      </a:accent6>
      <a:hlink>
        <a:srgbClr val="6A9832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286</Words>
  <Application>Microsoft Office PowerPoint</Application>
  <PresentationFormat>Widescreen</PresentationFormat>
  <Paragraphs>45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Walbaum Display</vt:lpstr>
      <vt:lpstr>RegattaVTI</vt:lpstr>
      <vt:lpstr>  Star wars TM seismic charge CGP SHADER MINI-PROJECT</vt:lpstr>
      <vt:lpstr>PowerPoint Presentation</vt:lpstr>
      <vt:lpstr>PowerPoint Presentation</vt:lpstr>
      <vt:lpstr>PowerPoint Presentation</vt:lpstr>
      <vt:lpstr>3 major elements</vt:lpstr>
      <vt:lpstr>Bloom glimt</vt:lpstr>
      <vt:lpstr>Smoke wind-up</vt:lpstr>
      <vt:lpstr>Cones wind-up</vt:lpstr>
      <vt:lpstr>Disc expanding </vt:lpstr>
      <vt:lpstr>Relative distance to camera</vt:lpstr>
      <vt:lpstr>Relative distance to camera</vt:lpstr>
      <vt:lpstr>Cone curvature and cut off</vt:lpstr>
      <vt:lpstr>Fresnel Camera view and normals</vt:lpstr>
      <vt:lpstr>Fresnel Dot product</vt:lpstr>
      <vt:lpstr>Fresnel Result</vt:lpstr>
      <vt:lpstr>Fresnel Inversed </vt:lpstr>
      <vt:lpstr>Fresnel Highlighted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CGP SHADER MINI-PROJECT</dc:title>
  <dc:creator>Tonko Emil Westerhof Bossen</dc:creator>
  <cp:lastModifiedBy>Tonko Emil Westerhof Bossen</cp:lastModifiedBy>
  <cp:revision>67</cp:revision>
  <dcterms:created xsi:type="dcterms:W3CDTF">2022-11-25T13:15:54Z</dcterms:created>
  <dcterms:modified xsi:type="dcterms:W3CDTF">2022-12-01T19:23:28Z</dcterms:modified>
</cp:coreProperties>
</file>